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47.xml.rels" ContentType="application/vnd.openxmlformats-package.relationships+xml"/>
  <Override PartName="/ppt/slides/_rels/slide38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9.xml.rels" ContentType="application/vnd.openxmlformats-package.relationships+xml"/>
  <Override PartName="/ppt/slides/_rels/slide48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6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43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45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50.xml.rels" ContentType="application/vnd.openxmlformats-package.relationships+xml"/>
  <Override PartName="/ppt/slides/_rels/slide33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.xml.rels" ContentType="application/vnd.openxmlformats-package.relationships+xml"/>
  <Override PartName="/ppt/slides/_rels/slide46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38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50.xml" ContentType="application/vnd.openxmlformats-officedocument.presentationml.slide+xml"/>
  <Override PartName="/ppt/media/image29.png" ContentType="image/png"/>
  <Override PartName="/ppt/media/image28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20.png" ContentType="image/png"/>
  <Override PartName="/ppt/media/image12.png" ContentType="image/png"/>
  <Override PartName="/ppt/media/image7.png" ContentType="image/png"/>
  <Override PartName="/ppt/media/image21.png" ContentType="image/png"/>
  <Override PartName="/ppt/media/image8.png" ContentType="image/png"/>
  <Override PartName="/ppt/media/image13.png" ContentType="image/png"/>
  <Override PartName="/ppt/media/image30.png" ContentType="image/png"/>
  <Override PartName="/ppt/media/image22.png" ContentType="image/png"/>
  <Override PartName="/ppt/media/image5.png" ContentType="image/png"/>
  <Override PartName="/ppt/media/image10.png" ContentType="image/png"/>
  <Override PartName="/ppt/media/image9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4.png" ContentType="image/png"/>
  <Override PartName="/ppt/media/image31.png" ContentType="image/png"/>
  <Override PartName="/ppt/media/media15.mp4" ContentType="video/mp4"/>
  <Override PartName="/ppt/media/image23.png" ContentType="image/png"/>
  <Override PartName="/ppt/media/image16.png" ContentType="image/png"/>
  <Override PartName="/ppt/media/image24.png" ContentType="image/png"/>
  <Override PartName="/ppt/media/image17.png" ContentType="image/png"/>
  <Override PartName="/ppt/media/image25.png" ContentType="image/png"/>
  <Override PartName="/ppt/media/image18.png" ContentType="image/png"/>
  <Override PartName="/ppt/media/image26.png" ContentType="image/png"/>
  <Override PartName="/ppt/media/image19.png" ContentType="image/png"/>
  <Override PartName="/ppt/media/image2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2EDB3D-B39D-4E61-914B-81962A4887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1222D5-978D-4241-812A-8CEDB6A6C5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D2B1FF-0BD2-4892-8805-D6F3C3B3837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D51FB2-D54E-44D6-9996-ECBDE049DD9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1E89CD-549C-4273-9F7E-4DBF6840DB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DCB71B-85F9-4DB6-94C5-368741E814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04608C-D7FC-4CE4-B857-7EBF51095E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EE422E-0F29-47D4-8943-142D5F44A4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3000" y="841680"/>
            <a:ext cx="6857640" cy="829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85F616-5C82-471F-A017-1534C9D6D6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D13BDE-5CF8-4F24-9F7E-A4FD496A42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933CA4-1719-46CB-A45C-FB45062305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694FBB-F182-48B2-BF3F-E17CB85E6DA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b">
            <a:normAutofit/>
          </a:bodyPr>
          <a:p>
            <a:pPr indent="0">
              <a:buNone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E876FE-EF83-43E8-BC4E-33F97A1D908B}" type="slidenum">
              <a:rPr b="0" lang="pt-BR" sz="9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video" Target="../media/media15.mp4"/><Relationship Id="rId3" Type="http://schemas.microsoft.com/office/2007/relationships/media" Target="../media/media15.mp4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://github.com/TomasFerranti/FundProgEAnalise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://github.com/TomasFerranti/FundProgEAnalise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video" Target="file:///home/tomas/Downloads/SnapSave.io-NEW! Most Popular Programming Languages 1965 - 2022(720p).mp4" TargetMode="External"/><Relationship Id="rId3" Type="http://schemas.microsoft.com/office/2007/relationships/media" Target="file:///home/tomas/Downloads/SnapSave.io-NEW! Most Popular Programming Languages 1965 - 2022(720p).mp4" TargetMode="External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://github.com/TomasFerranti/FundProgEAnalise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29;p25" descr="Padrão do plano de fundo&#10;&#10;Descrição gerada automaticamente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130;p25"/>
          <p:cNvSpPr/>
          <p:nvPr/>
        </p:nvSpPr>
        <p:spPr>
          <a:xfrm>
            <a:off x="594720" y="1721520"/>
            <a:ext cx="3389400" cy="11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f2f2f2"/>
                </a:solidFill>
                <a:latin typeface="Calibri"/>
                <a:ea typeface="Calibri"/>
              </a:rPr>
              <a:t>Fundamentos para Programação e Análise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f2f2f2"/>
                </a:solidFill>
                <a:latin typeface="Calibri"/>
                <a:ea typeface="Calibri"/>
              </a:rPr>
              <a:t>19/05/2023 - 20/05/2023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92;p34"/>
          <p:cNvSpPr/>
          <p:nvPr/>
        </p:nvSpPr>
        <p:spPr>
          <a:xfrm>
            <a:off x="1336680" y="441000"/>
            <a:ext cx="54583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 u="sng">
                <a:solidFill>
                  <a:srgbClr val="595959"/>
                </a:solidFill>
                <a:uFillTx/>
                <a:latin typeface="Calibri"/>
                <a:ea typeface="Calibri"/>
              </a:rPr>
              <a:t>O que são os algoritmos?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Google Shape;193;p34"/>
          <p:cNvSpPr/>
          <p:nvPr/>
        </p:nvSpPr>
        <p:spPr>
          <a:xfrm>
            <a:off x="1376280" y="1064880"/>
            <a:ext cx="688932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98;p35"/>
          <p:cNvSpPr/>
          <p:nvPr/>
        </p:nvSpPr>
        <p:spPr>
          <a:xfrm>
            <a:off x="1336680" y="441000"/>
            <a:ext cx="54583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 u="sng">
                <a:solidFill>
                  <a:srgbClr val="595959"/>
                </a:solidFill>
                <a:uFillTx/>
                <a:latin typeface="Calibri"/>
                <a:ea typeface="Calibri"/>
              </a:rPr>
              <a:t>O que são os algoritmos?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Google Shape;199;p35"/>
          <p:cNvSpPr/>
          <p:nvPr/>
        </p:nvSpPr>
        <p:spPr>
          <a:xfrm>
            <a:off x="1376280" y="1064880"/>
            <a:ext cx="6889320" cy="23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Wikipedia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: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“…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é uma sequência finita de ações executáveis que visam obter uma solução para um determinado tipo de problema.”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Características desejadas: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finito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, o algoritmo deve eventualmente resolver o problema;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bem definido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: os passos devem ser não ambíguos;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efetivo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: deve sempre resolver o que tem para solucionar.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2" name="Google Shape;200;p35" descr=""/>
          <p:cNvPicPr/>
          <p:nvPr/>
        </p:nvPicPr>
        <p:blipFill>
          <a:blip r:embed="rId2"/>
          <a:stretch/>
        </p:blipFill>
        <p:spPr>
          <a:xfrm>
            <a:off x="2833200" y="3040920"/>
            <a:ext cx="3477240" cy="187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205;p36"/>
          <p:cNvSpPr/>
          <p:nvPr/>
        </p:nvSpPr>
        <p:spPr>
          <a:xfrm>
            <a:off x="1336680" y="441000"/>
            <a:ext cx="63781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Exemplo: trocar uma lâmpada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Algoritmo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Google Shape;206;p36"/>
          <p:cNvSpPr/>
          <p:nvPr/>
        </p:nvSpPr>
        <p:spPr>
          <a:xfrm>
            <a:off x="1336680" y="1249200"/>
            <a:ext cx="6889320" cy="12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Desligue a energia da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Espere alguns minutos para a lâmpada esfriar, se necessário.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Desenrosque a lâmpada queimada do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Enrosque a nova lâmpada no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Ligue a energia da lâmpada novamente.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5" name="Google Shape;207;p36" descr=""/>
          <p:cNvPicPr/>
          <p:nvPr/>
        </p:nvPicPr>
        <p:blipFill>
          <a:blip r:embed="rId2"/>
          <a:stretch/>
        </p:blipFill>
        <p:spPr>
          <a:xfrm>
            <a:off x="3408120" y="2511000"/>
            <a:ext cx="2327040" cy="232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212;p37"/>
          <p:cNvSpPr/>
          <p:nvPr/>
        </p:nvSpPr>
        <p:spPr>
          <a:xfrm>
            <a:off x="1336680" y="441000"/>
            <a:ext cx="63781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Exemplo: trocar uma lâmpada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Fluxograma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Google Shape;213;p37"/>
          <p:cNvSpPr/>
          <p:nvPr/>
        </p:nvSpPr>
        <p:spPr>
          <a:xfrm>
            <a:off x="1336680" y="1249200"/>
            <a:ext cx="6889320" cy="12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Desligue a energia da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Espere alguns minutos para a lâmpada esfriar, se necessário.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Desenrosque a lâmpada queimada do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Enrosque a nova lâmpada no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Ligue a energia da lâmpada novamente.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Google Shape;214;p37"/>
          <p:cNvSpPr/>
          <p:nvPr/>
        </p:nvSpPr>
        <p:spPr>
          <a:xfrm>
            <a:off x="1511640" y="2991960"/>
            <a:ext cx="695160" cy="69516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215;p37"/>
          <p:cNvSpPr/>
          <p:nvPr/>
        </p:nvSpPr>
        <p:spPr>
          <a:xfrm>
            <a:off x="2845080" y="2991960"/>
            <a:ext cx="695160" cy="69516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216;p37"/>
          <p:cNvSpPr/>
          <p:nvPr/>
        </p:nvSpPr>
        <p:spPr>
          <a:xfrm>
            <a:off x="4178160" y="2991960"/>
            <a:ext cx="695160" cy="69516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Google Shape;217;p37"/>
          <p:cNvSpPr/>
          <p:nvPr/>
        </p:nvSpPr>
        <p:spPr>
          <a:xfrm>
            <a:off x="5511600" y="2991960"/>
            <a:ext cx="695160" cy="69516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Google Shape;218;p37"/>
          <p:cNvSpPr/>
          <p:nvPr/>
        </p:nvSpPr>
        <p:spPr>
          <a:xfrm>
            <a:off x="6844680" y="2991960"/>
            <a:ext cx="695160" cy="69516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219;p37"/>
          <p:cNvSpPr/>
          <p:nvPr/>
        </p:nvSpPr>
        <p:spPr>
          <a:xfrm>
            <a:off x="2284560" y="3176640"/>
            <a:ext cx="48276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81360" bIns="81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Google Shape;220;p37"/>
          <p:cNvSpPr/>
          <p:nvPr/>
        </p:nvSpPr>
        <p:spPr>
          <a:xfrm>
            <a:off x="3617640" y="3176640"/>
            <a:ext cx="48276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81360" bIns="81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Google Shape;221;p37"/>
          <p:cNvSpPr/>
          <p:nvPr/>
        </p:nvSpPr>
        <p:spPr>
          <a:xfrm>
            <a:off x="4951080" y="3176640"/>
            <a:ext cx="48276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81360" bIns="81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Google Shape;222;p37"/>
          <p:cNvSpPr/>
          <p:nvPr/>
        </p:nvSpPr>
        <p:spPr>
          <a:xfrm>
            <a:off x="6284160" y="3176640"/>
            <a:ext cx="48276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81360" bIns="81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227;p38"/>
          <p:cNvSpPr/>
          <p:nvPr/>
        </p:nvSpPr>
        <p:spPr>
          <a:xfrm>
            <a:off x="1336680" y="441000"/>
            <a:ext cx="6378120" cy="11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Exemplo: trocar uma lâmpada do </a:t>
            </a:r>
            <a:r>
              <a:rPr b="1" lang="pt-BR" sz="2400" spc="-1" strike="noStrike" u="sng">
                <a:solidFill>
                  <a:srgbClr val="595959"/>
                </a:solidFill>
                <a:uFillTx/>
                <a:latin typeface="Calibri"/>
                <a:ea typeface="Calibri"/>
              </a:rPr>
              <a:t>tipo rosquear ou alavanca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Algoritmo (?)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Google Shape;228;p38"/>
          <p:cNvSpPr/>
          <p:nvPr/>
        </p:nvSpPr>
        <p:spPr>
          <a:xfrm>
            <a:off x="1336680" y="1618200"/>
            <a:ext cx="68893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Desligue a energia da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Espere alguns minutos para a lâmpada esfriar, se necessário.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Desenrosque a lâmpada queimada do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Enrosque a nova lâmpada no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Ligue a energia da lâmpada novamente.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Google Shape;229;p38"/>
          <p:cNvSpPr/>
          <p:nvPr/>
        </p:nvSpPr>
        <p:spPr>
          <a:xfrm>
            <a:off x="6215760" y="1357200"/>
            <a:ext cx="1499040" cy="161532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234;p39"/>
          <p:cNvSpPr/>
          <p:nvPr/>
        </p:nvSpPr>
        <p:spPr>
          <a:xfrm>
            <a:off x="1336680" y="441000"/>
            <a:ext cx="6378120" cy="11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Exemplo: trocar uma lâmpada do </a:t>
            </a:r>
            <a:r>
              <a:rPr b="1" lang="pt-BR" sz="2400" spc="-1" strike="noStrike" u="sng">
                <a:solidFill>
                  <a:srgbClr val="595959"/>
                </a:solidFill>
                <a:uFillTx/>
                <a:latin typeface="Calibri"/>
                <a:ea typeface="Calibri"/>
              </a:rPr>
              <a:t>tipo rosquear ou alavanca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Algoritmo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Google Shape;235;p39"/>
          <p:cNvSpPr/>
          <p:nvPr/>
        </p:nvSpPr>
        <p:spPr>
          <a:xfrm>
            <a:off x="1336680" y="1618200"/>
            <a:ext cx="6889320" cy="25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Desligue a energia da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Espere alguns minutos para a lâmpada esfriar, se necessário.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Caso seja de rosqueio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Desenrosque a lâmpada queimada do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Enrosque a nova lâmpada no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Caso seja de alavanca: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Encontre a pequena alavanca de mola no interior do encaixe da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Pressione a alavanca de mola para liberar a lâmpada queimada.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Insira a nova lâmpada no encaixe e pressione-a para baixo até ouvir um clique.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Ligue a energia da lâmpada novamente.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240;p40"/>
          <p:cNvSpPr/>
          <p:nvPr/>
        </p:nvSpPr>
        <p:spPr>
          <a:xfrm>
            <a:off x="1336680" y="441000"/>
            <a:ext cx="6378120" cy="11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Exemplo: trocar uma lâmpada do tipo rosquear ou alavanca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Fluxograma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Google Shape;241;p40"/>
          <p:cNvSpPr/>
          <p:nvPr/>
        </p:nvSpPr>
        <p:spPr>
          <a:xfrm>
            <a:off x="2185560" y="2593440"/>
            <a:ext cx="695160" cy="69516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Google Shape;242;p40"/>
          <p:cNvSpPr/>
          <p:nvPr/>
        </p:nvSpPr>
        <p:spPr>
          <a:xfrm>
            <a:off x="3518640" y="2593440"/>
            <a:ext cx="695160" cy="69516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243;p40"/>
          <p:cNvSpPr/>
          <p:nvPr/>
        </p:nvSpPr>
        <p:spPr>
          <a:xfrm>
            <a:off x="4851720" y="1898280"/>
            <a:ext cx="695160" cy="69516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244;p40"/>
          <p:cNvSpPr/>
          <p:nvPr/>
        </p:nvSpPr>
        <p:spPr>
          <a:xfrm>
            <a:off x="4851720" y="3288960"/>
            <a:ext cx="695160" cy="69516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245;p40"/>
          <p:cNvSpPr/>
          <p:nvPr/>
        </p:nvSpPr>
        <p:spPr>
          <a:xfrm>
            <a:off x="2958120" y="2778120"/>
            <a:ext cx="48276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81360" bIns="81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Google Shape;246;p40"/>
          <p:cNvSpPr/>
          <p:nvPr/>
        </p:nvSpPr>
        <p:spPr>
          <a:xfrm rot="19060200">
            <a:off x="4291560" y="2331720"/>
            <a:ext cx="48240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81360" bIns="81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Google Shape;247;p40"/>
          <p:cNvSpPr/>
          <p:nvPr/>
        </p:nvSpPr>
        <p:spPr>
          <a:xfrm rot="2698800">
            <a:off x="4291560" y="3193920"/>
            <a:ext cx="48276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81360" bIns="81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Google Shape;248;p40"/>
          <p:cNvSpPr/>
          <p:nvPr/>
        </p:nvSpPr>
        <p:spPr>
          <a:xfrm rot="2698800">
            <a:off x="5669640" y="2331720"/>
            <a:ext cx="48276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81360" bIns="81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Google Shape;249;p40"/>
          <p:cNvSpPr/>
          <p:nvPr/>
        </p:nvSpPr>
        <p:spPr>
          <a:xfrm rot="19060200">
            <a:off x="5733360" y="3194280"/>
            <a:ext cx="482400" cy="32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81360" bIns="81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Google Shape;250;p40"/>
          <p:cNvSpPr/>
          <p:nvPr/>
        </p:nvSpPr>
        <p:spPr>
          <a:xfrm>
            <a:off x="6263280" y="2593440"/>
            <a:ext cx="695160" cy="69516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55;p41"/>
          <p:cNvSpPr/>
          <p:nvPr/>
        </p:nvSpPr>
        <p:spPr>
          <a:xfrm>
            <a:off x="1336680" y="441000"/>
            <a:ext cx="6378120" cy="153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 de algoritmo: trocar uma lâmpada do tipo rosquear ou alavanca </a:t>
            </a:r>
            <a:r>
              <a:rPr b="1" lang="pt-BR" sz="2400" spc="-1" strike="noStrike" u="sng">
                <a:solidFill>
                  <a:srgbClr val="595959"/>
                </a:solidFill>
                <a:uFillTx/>
                <a:latin typeface="Calibri"/>
                <a:ea typeface="Calibri"/>
              </a:rPr>
              <a:t>que está fora de alcance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Google Shape;256;p41"/>
          <p:cNvSpPr/>
          <p:nvPr/>
        </p:nvSpPr>
        <p:spPr>
          <a:xfrm>
            <a:off x="1369080" y="1618200"/>
            <a:ext cx="6889320" cy="33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Desligue a energia da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Espere alguns minutos para a lâmpada esfriar, se necessário.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?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?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Caso seja de rosqueio: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Desenrosque a lâmpada queimada do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Enrosque a nova lâmpada no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Caso seja de alavanca: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Encontre a pequena alavanca de mola no interior do encaixe da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Pressione a alavanca de mola para liberar a lâmpada queimada.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Insira a nova lâmpada no encaixe e pressione-a para baixo até ouvir um clique.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?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Ligue a energia da lâmpada novamente.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61;p42"/>
          <p:cNvSpPr/>
          <p:nvPr/>
        </p:nvSpPr>
        <p:spPr>
          <a:xfrm>
            <a:off x="1336680" y="441000"/>
            <a:ext cx="6378120" cy="153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 de algoritmo: trocar uma lâmpada do tipo rosquear ou alavanca </a:t>
            </a:r>
            <a:r>
              <a:rPr b="1" lang="pt-BR" sz="2400" spc="-1" strike="noStrike" u="sng">
                <a:solidFill>
                  <a:srgbClr val="595959"/>
                </a:solidFill>
                <a:uFillTx/>
                <a:latin typeface="Calibri"/>
                <a:ea typeface="Calibri"/>
              </a:rPr>
              <a:t>que está fora de alcance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Google Shape;262;p42"/>
          <p:cNvSpPr/>
          <p:nvPr/>
        </p:nvSpPr>
        <p:spPr>
          <a:xfrm>
            <a:off x="1369080" y="1618200"/>
            <a:ext cx="6889320" cy="35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Desligue a energia da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Espere alguns minutos para a lâmpada esfriar, se necessário.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Pegue uma escada segura e estável.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Coloque a escada embaixo da lâmpada queimada e suba na escada (nela VS na escada).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(ambiguidade)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Caso seja de rosqueio: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Desenrosque a lâmpada queimada do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Enrosque a nova lâmpada no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Caso seja de alavanca: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Encontre a pequena alavanca de mola no interior do encaixe da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Pressione a alavanca de mola para liberar a lâmpada queimada.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Insira a nova lâmpada no encaixe e pressione-a para baixo até ouvir um clique.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Desça da escada.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Ligue a energia da lâmpada novamente.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267;p43"/>
          <p:cNvSpPr/>
          <p:nvPr/>
        </p:nvSpPr>
        <p:spPr>
          <a:xfrm>
            <a:off x="1336680" y="441000"/>
            <a:ext cx="6378120" cy="11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 de algoritmo: trocar uma lâmpada </a:t>
            </a:r>
            <a:r>
              <a:rPr b="1" lang="pt-BR" sz="2400" spc="-1" strike="noStrike" u="sng">
                <a:solidFill>
                  <a:srgbClr val="595959"/>
                </a:solidFill>
                <a:uFillTx/>
                <a:latin typeface="Calibri"/>
                <a:ea typeface="Calibri"/>
              </a:rPr>
              <a:t>de halogênio</a:t>
            </a: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 do tipo rosquear ou alavanca que está fora de alcance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Google Shape;268;p43"/>
          <p:cNvSpPr/>
          <p:nvPr/>
        </p:nvSpPr>
        <p:spPr>
          <a:xfrm>
            <a:off x="1369080" y="1618200"/>
            <a:ext cx="6889320" cy="33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Desligue a energia da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Espere alguns minutos para a lâmpada esfriar, se necessário.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Caso a lâmpada seja de halogênio, coloque luvas para evitar o contato direto com o vidro.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Pegue uma escada segura e estável.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Coloque a escada embaixo da lâmpada queimada e suba a escada.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Caso seja de rosqueio: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Desenrosque a lâmpada queimada do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Enrosque a nova lâmpada no soquete.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Caso seja de alavanca: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Encontre a pequena alavanca de mola no interior do encaixe da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Pressione a alavanca de mola para liberar a lâmpada queimada.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Insira a nova lâmpada no encaixe e pressione-a para baixo até ouvir um clique.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Desça da escada.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Ligue a energia da lâmpada novamente.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35;p26"/>
          <p:cNvSpPr/>
          <p:nvPr/>
        </p:nvSpPr>
        <p:spPr>
          <a:xfrm>
            <a:off x="1336680" y="441000"/>
            <a:ext cx="334296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Um pouco sobre mim…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Google Shape;136;p26"/>
          <p:cNvSpPr/>
          <p:nvPr/>
        </p:nvSpPr>
        <p:spPr>
          <a:xfrm>
            <a:off x="1376280" y="1064880"/>
            <a:ext cx="688932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Google Shape;137;p26"/>
          <p:cNvSpPr/>
          <p:nvPr/>
        </p:nvSpPr>
        <p:spPr>
          <a:xfrm>
            <a:off x="1376280" y="1064880"/>
            <a:ext cx="4657680" cy="27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Meu nome é Tomás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Paixão por matemática, programação e jogos eletrônicos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Moro no bairro Catete em Rio de Janeiro - RJ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Desempenho olímpico com medalhas na OBMEP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Graduação em Matemática Aplicada (2018-2022) e Ciência de Dados (2021-2023) na FGV-RJ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Atualmente faço o Mestrado em Modelagem Matemática também na FGV-RJ (2023-2025)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Sou Cientista de Dados Pleno na Proffer montando algoritmos para precificação dinâmica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" name="Google Shape;138;p26" descr=""/>
          <p:cNvPicPr/>
          <p:nvPr/>
        </p:nvPicPr>
        <p:blipFill>
          <a:blip r:embed="rId2"/>
          <a:stretch/>
        </p:blipFill>
        <p:spPr>
          <a:xfrm>
            <a:off x="6034680" y="1064880"/>
            <a:ext cx="2726640" cy="1649520"/>
          </a:xfrm>
          <a:prstGeom prst="rect">
            <a:avLst/>
          </a:prstGeom>
          <a:ln w="0">
            <a:noFill/>
          </a:ln>
        </p:spPr>
      </p:pic>
      <p:sp>
        <p:nvSpPr>
          <p:cNvPr id="47" name="Google Shape;139;p26"/>
          <p:cNvSpPr/>
          <p:nvPr/>
        </p:nvSpPr>
        <p:spPr>
          <a:xfrm>
            <a:off x="1336680" y="4116960"/>
            <a:ext cx="30679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 vocês?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273;p44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 u="sng">
                <a:solidFill>
                  <a:srgbClr val="595959"/>
                </a:solidFill>
                <a:uFillTx/>
                <a:latin typeface="Calibri"/>
                <a:ea typeface="Calibri"/>
              </a:rPr>
              <a:t>A lógica de programação!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Google Shape;274;p44"/>
          <p:cNvSpPr/>
          <p:nvPr/>
        </p:nvSpPr>
        <p:spPr>
          <a:xfrm>
            <a:off x="1376280" y="1064880"/>
            <a:ext cx="6889320" cy="27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Lógica é a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ciência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que estuda as regras de inferência válidas e a aplicação dessas regras na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resolução de problemas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.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Na programação, a lógica é usada para criar algoritmos para problemas complexos por meio da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decomposição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do problema em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partes menores e mais simples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. Geralmente usamos palavras-chave dos tipos: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caso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se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enquanto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para cada um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tente/exceto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Isso permite que o programador consiga entender o problema em sua totalidade e encontrar uma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solução lógica e eficiente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. Na prática não temos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liberdade nas instruções básicas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, talvez a pessoa não tenha uma luva ou escada em mãos para trocar a lâmpada.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1" name="Google Shape;275;p44" descr=""/>
          <p:cNvPicPr/>
          <p:nvPr/>
        </p:nvPicPr>
        <p:blipFill>
          <a:blip r:embed="rId2"/>
          <a:stretch/>
        </p:blipFill>
        <p:spPr>
          <a:xfrm>
            <a:off x="2897640" y="3373560"/>
            <a:ext cx="3846960" cy="176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280;p45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 de algoritmo: trocar uma lâmpada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Google Shape;281;p45"/>
          <p:cNvSpPr/>
          <p:nvPr/>
        </p:nvSpPr>
        <p:spPr>
          <a:xfrm>
            <a:off x="1376280" y="1064880"/>
            <a:ext cx="688932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Suponha que você tenha como instruções básicas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ligar/desligar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um objeto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ir até um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local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esperar até um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evento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rosquear/desrosquear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um objeto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 que todas as lâmpadas da casa são de rosquear e estão acessíveis à sua altura. Seja sua lista de objetos os itens interruptor, lâmpada velha e lâmpada nova.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Com isso nosso algoritmo fica como a seguinte sequência de ações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(B) Ir até o local do interruptor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(A) Desligar interruptor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(C) Esperar até a lâmpada esfriar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(B) Ir até o local da lâmpada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(D) Desrosquear lâmpada velha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(D) Rosquear lâmpada nova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(B) Ir até o local do interruptor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(A) Ligar interruptor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286;p46"/>
          <p:cNvSpPr/>
          <p:nvPr/>
        </p:nvSpPr>
        <p:spPr>
          <a:xfrm>
            <a:off x="1336680" y="1249200"/>
            <a:ext cx="6889320" cy="35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Instruções básicas: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Ligar/desligar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um objeto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Ir até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um local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Esperar até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um evento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Conectar/desconectar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um objeto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de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outro objeto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Itens: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Computador, cabo de alimentação velho, cabo de alimentação novo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Sequência de instruções: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(B) Ir até o computador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(A) Desligar o computador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(B) Ir até a tomada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(D) Desconectar o cabo de alimentação velho da tomada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(D) Conectar o cabo de alimentação novo na tomada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(B) Ir até o computador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(D) Desconectar o cabo de alimentação velho do computador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(D) Conectar o cabo de alimentação novo no computador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(A) Ligar o computador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Google Shape;287;p46"/>
          <p:cNvSpPr/>
          <p:nvPr/>
        </p:nvSpPr>
        <p:spPr>
          <a:xfrm>
            <a:off x="1336680" y="441000"/>
            <a:ext cx="63781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 de algoritmo: trocar o cabo de alimentação do computador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92;p47"/>
          <p:cNvSpPr/>
          <p:nvPr/>
        </p:nvSpPr>
        <p:spPr>
          <a:xfrm>
            <a:off x="1336680" y="441000"/>
            <a:ext cx="63781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Tente você: monte um algoritmo para preparar uma xícara de chá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Google Shape;293;p47"/>
          <p:cNvSpPr/>
          <p:nvPr/>
        </p:nvSpPr>
        <p:spPr>
          <a:xfrm>
            <a:off x="1376280" y="1249200"/>
            <a:ext cx="6889320" cy="21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Suponha que você tenha como instruções básicas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colocar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um objeto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em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outro objeto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remover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um objeto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de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outro objeto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esperar até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um evento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acender/apagar a boca de um fogão;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 que você está na cozinha e todos os objetos (xícaras, água, chaleira, boca do fogão, colher de chá, peneira, infusor) estão acessíveis à sua altura.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Monte um algoritmo para preparar uma xícara de chá.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8" name="Google Shape;294;p47" descr=""/>
          <p:cNvPicPr/>
          <p:nvPr/>
        </p:nvPicPr>
        <p:blipFill>
          <a:blip r:embed="rId2"/>
          <a:stretch/>
        </p:blipFill>
        <p:spPr>
          <a:xfrm>
            <a:off x="3641400" y="3373200"/>
            <a:ext cx="2359440" cy="157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299;p48"/>
          <p:cNvSpPr/>
          <p:nvPr/>
        </p:nvSpPr>
        <p:spPr>
          <a:xfrm>
            <a:off x="1336680" y="441000"/>
            <a:ext cx="63781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Tente você: monte um algoritmo para preparar uma xícara de chá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Google Shape;300;p48"/>
          <p:cNvSpPr/>
          <p:nvPr/>
        </p:nvSpPr>
        <p:spPr>
          <a:xfrm>
            <a:off x="1376280" y="1249200"/>
            <a:ext cx="6889320" cy="29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(A) Colocar água em uma chaleira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(A) Colocar chaleira na boca do fogão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(D) Acender a mesma boca do fogão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(C) Esperar até a água ferver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(D) Desligar a mesma boca do fogão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(B) Remover chaleira da boca do fogão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(A) Colocar infusor em uma xícara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(A) Colocar peneira no infusor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(A) Colocar uma colher de chá no infusor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(A) Colocar a água da chaleira no infusor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(C) Esperar até toda água sumir da peneira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(B) Remover peneira do infusor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(B) Remover infusor da xícara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305;p49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Principais características de um algoritmo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Google Shape;306;p49"/>
          <p:cNvSpPr/>
          <p:nvPr/>
        </p:nvSpPr>
        <p:spPr>
          <a:xfrm>
            <a:off x="1376280" y="879480"/>
            <a:ext cx="6889320" cy="29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 programação de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um sistema é composta de múltiplos algoritmos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o que torna difícil dizer o que ela faz como um todo, olhando cada uma das instruções.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É comum descrever os algoritmos através das seguintes características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Entrada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: quais objetos este algoritmo possui como entrada;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Saída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: quais objetos este algoritmo possui como saída;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Complexidade de tempo: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quanto tempo leva para esse algoritmo ser executado;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Complexidade de memória: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quanta memória esse algoritmo ocupa durante a sua execução.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No exemplo anterior temos que o algoritmo que resolve o problema de criar uma xícara de chá tem como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entradas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“xícaras, água, chaleira, boca do fogão, colher de chá, peneira, infusor” e como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saída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“uma xícara de chá”. Chamamos esses elementos de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variáveis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3" name="Google Shape;307;p49" descr=""/>
          <p:cNvPicPr/>
          <p:nvPr/>
        </p:nvPicPr>
        <p:blipFill>
          <a:blip r:embed="rId2"/>
          <a:stretch/>
        </p:blipFill>
        <p:spPr>
          <a:xfrm>
            <a:off x="3249360" y="3785040"/>
            <a:ext cx="3143520" cy="132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312;p50"/>
          <p:cNvSpPr/>
          <p:nvPr/>
        </p:nvSpPr>
        <p:spPr>
          <a:xfrm>
            <a:off x="1336680" y="441000"/>
            <a:ext cx="63781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 de algoritmo: ordenar uma fila de pessoas pela altura do menor para maior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Google Shape;313;p50"/>
          <p:cNvSpPr/>
          <p:nvPr/>
        </p:nvSpPr>
        <p:spPr>
          <a:xfrm>
            <a:off x="1336680" y="1249200"/>
            <a:ext cx="6889320" cy="25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Suponha que você tenha como instruções básicas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comparar </a:t>
            </a: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duas pessoas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para ver qual é a maior;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trocar </a:t>
            </a: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uma pessoa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de lugar com </a:t>
            </a: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outra pessoa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criar </a:t>
            </a: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uma fila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UcPeriod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trocar </a:t>
            </a: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uma pessoa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de fila;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 que você possui uma fila de pessoas com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alturas diferentes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 Monte um algoritmo para colocar elas em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ordem crescente, 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ou seja, da menor para maior.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Ideias?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Dica: tente reduzir o caso para uma fila pequena de apenas três pessoas e generalize para um número qualquer de pessoas.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6" name="Google Shape;314;p50" descr=""/>
          <p:cNvPicPr/>
          <p:nvPr/>
        </p:nvPicPr>
        <p:blipFill>
          <a:blip r:embed="rId2"/>
          <a:stretch/>
        </p:blipFill>
        <p:spPr>
          <a:xfrm>
            <a:off x="5397120" y="3570120"/>
            <a:ext cx="1453680" cy="145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319;p51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Algoritmos de ordenação (sort)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Google Shape;320;p51"/>
          <p:cNvSpPr/>
          <p:nvPr/>
        </p:nvSpPr>
        <p:spPr>
          <a:xfrm>
            <a:off x="1336680" y="879480"/>
            <a:ext cx="688932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1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Bogosort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(também conhecido como </a:t>
            </a:r>
            <a:r>
              <a:rPr b="0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CaseSort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ou Estou com </a:t>
            </a:r>
            <a:r>
              <a:rPr b="0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Sort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): vá trocando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aleatoriamente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uma pessoa com a outra e toda vez verifique se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 fila está ordenada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Selection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r>
              <a:rPr b="1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sort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: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crie uma segunda fila vazia e, enquanto houver pessoas na outra fila, pegue a com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menor altura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e a coloque na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frente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da segunda fila. Dessa maneira, essa segunda fila sempre vai estar ordenada e eventualmente terá todas as pessoas da primeira fila.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Bubble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r>
              <a:rPr b="1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sort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: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crie uma segunda fila vazia e, enquanto houver pessoas na outra fila, pegue a com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maior altura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e a coloque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atrás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na segunda fila. Dessa maneira, essa segunda fila sempre vai estar ordenada e eventualmente terá todas as pessoas da primeira fila.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Existem vários outros algoritmos de </a:t>
            </a:r>
            <a:r>
              <a:rPr b="0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sort 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como </a:t>
            </a:r>
            <a:r>
              <a:rPr b="0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insertion sort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</a:t>
            </a:r>
            <a:r>
              <a:rPr b="0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heap sort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</a:t>
            </a:r>
            <a:r>
              <a:rPr b="0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merge sort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</a:t>
            </a:r>
            <a:r>
              <a:rPr b="0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quick sort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</a:t>
            </a:r>
            <a:r>
              <a:rPr b="0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radix sort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entre outros. Eles possuem em comum 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mesma entrada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(uma fila não ordenada) 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mesma saída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(uma fila ordenada), mas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diferem em complexidades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de tempo e memória.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325;p52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Visualização </a:t>
            </a:r>
            <a:r>
              <a:rPr b="1" i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Selection Sort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0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7000" y="874800"/>
            <a:ext cx="6633000" cy="373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331;p53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Pseudocódigo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Google Shape;332;p53"/>
          <p:cNvSpPr/>
          <p:nvPr/>
        </p:nvSpPr>
        <p:spPr>
          <a:xfrm>
            <a:off x="1336680" y="879480"/>
            <a:ext cx="6889320" cy="40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“</a:t>
            </a:r>
            <a:r>
              <a:rPr b="0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Selection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r>
              <a:rPr b="0" i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sort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: crie uma segunda fila vazia e, enquanto houver pessoas na outra fila, </a:t>
            </a: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pegue a com menor altura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e a </a:t>
            </a: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coloque na frente da segunda fila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 Dessa maneira, essa segunda fila sempre vai estar ordenada e eventualmente terá todas as pessoas da primeira fila.” Ora,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não existe instrução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“pegue a com menor altura” ou “coloque na frente da segunda fila“ na nossa lista de instruções básicas.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Quando lidamos com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problemas mais complexos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e queremos expressar nosso raciocínio de uma maneira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menos formal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criamos algo chamado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pseudocódigo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 Desta forma basta conseguir traduzir ele para as nossas instruções depois.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Exemplo de pseudocódigo: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arenR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Crie uma segunda fila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arenR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Enquanto houver pessoas na outra fila: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arenR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Pegue a com menor altura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lphaLcParenR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Coloque ela na frente da segunda fila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arabicParenR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Chame a segunda fila de primeira fila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Neste caso a segunda fila é a fila original ordenada.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44;p27"/>
          <p:cNvSpPr/>
          <p:nvPr/>
        </p:nvSpPr>
        <p:spPr>
          <a:xfrm>
            <a:off x="1336680" y="441000"/>
            <a:ext cx="32353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Descrição do curso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Google Shape;145;p27"/>
          <p:cNvSpPr/>
          <p:nvPr/>
        </p:nvSpPr>
        <p:spPr>
          <a:xfrm>
            <a:off x="1376280" y="1064880"/>
            <a:ext cx="6889320" cy="25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Ementa: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roman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Algoritmos, lógica e linguagens de programação: visão geral.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roman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Análise de sistemas: análises estruturadas e orientada a objetos (principais abordagens e diagramas).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roman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Tópicos de engenharia de software: modelos de processo (ciclos de vida) e metodologias de desenvolvimento, modelos de qualidade.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AutoNum type="romanUcPeriod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Análises descritivas (exploração de dados e organização de informações), diagnósticas (análise das informações), preditivas (avaliação de tendências) e prescritivas (definição de ações).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Metodologia de exposição de conteúdo e exercícios curtos de 15 a 30 minutos.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Google Shape;146;p27"/>
          <p:cNvSpPr/>
          <p:nvPr/>
        </p:nvSpPr>
        <p:spPr>
          <a:xfrm>
            <a:off x="1942920" y="3805560"/>
            <a:ext cx="5762160" cy="4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50" spc="-1" strike="noStrike" u="sng">
                <a:solidFill>
                  <a:schemeClr val="hlink"/>
                </a:solidFill>
                <a:uFillTx/>
                <a:latin typeface="Arial"/>
                <a:ea typeface="Arial"/>
                <a:hlinkClick r:id="rId2"/>
              </a:rPr>
              <a:t>github.com/TomasFerranti/FundProgEAnalise</a:t>
            </a:r>
            <a:endParaRPr b="0" lang="pt-BR" sz="18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" name="Google Shape;147;p27" descr=""/>
          <p:cNvPicPr/>
          <p:nvPr/>
        </p:nvPicPr>
        <p:blipFill>
          <a:blip r:embed="rId3"/>
          <a:stretch/>
        </p:blipFill>
        <p:spPr>
          <a:xfrm>
            <a:off x="1537560" y="3805560"/>
            <a:ext cx="405000" cy="451440"/>
          </a:xfrm>
          <a:prstGeom prst="rect">
            <a:avLst/>
          </a:prstGeom>
          <a:ln w="0">
            <a:noFill/>
          </a:ln>
        </p:spPr>
      </p:pic>
      <p:sp>
        <p:nvSpPr>
          <p:cNvPr id="52" name="Google Shape;148;p27"/>
          <p:cNvSpPr/>
          <p:nvPr/>
        </p:nvSpPr>
        <p:spPr>
          <a:xfrm>
            <a:off x="1942920" y="4407840"/>
            <a:ext cx="5762160" cy="4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50" spc="-1" strike="noStrike">
                <a:solidFill>
                  <a:srgbClr val="595959"/>
                </a:solidFill>
                <a:latin typeface="Arial"/>
                <a:ea typeface="Arial"/>
              </a:rPr>
              <a:t>tomas_ferranti_07@hotmail.com</a:t>
            </a:r>
            <a:endParaRPr b="0" lang="pt-BR" sz="18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" name="Google Shape;149;p27" descr=""/>
          <p:cNvPicPr/>
          <p:nvPr/>
        </p:nvPicPr>
        <p:blipFill>
          <a:blip r:embed="rId4"/>
          <a:stretch/>
        </p:blipFill>
        <p:spPr>
          <a:xfrm>
            <a:off x="1438920" y="4416840"/>
            <a:ext cx="602280" cy="45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337;p54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Fluxograma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4" name="Google Shape;338;p54" descr=""/>
          <p:cNvPicPr/>
          <p:nvPr/>
        </p:nvPicPr>
        <p:blipFill>
          <a:blip r:embed="rId2"/>
          <a:stretch/>
        </p:blipFill>
        <p:spPr>
          <a:xfrm>
            <a:off x="1123200" y="879480"/>
            <a:ext cx="6897240" cy="383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343;p55"/>
          <p:cNvSpPr/>
          <p:nvPr/>
        </p:nvSpPr>
        <p:spPr>
          <a:xfrm>
            <a:off x="1382760" y="2133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Exercício Prático 1 - Algoritmos e Pseudocódigos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Google Shape;344;p55"/>
          <p:cNvSpPr/>
          <p:nvPr/>
        </p:nvSpPr>
        <p:spPr>
          <a:xfrm>
            <a:off x="1893600" y="2571840"/>
            <a:ext cx="5762160" cy="4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50" spc="-1" strike="noStrike" u="sng">
                <a:solidFill>
                  <a:schemeClr val="hlink"/>
                </a:solidFill>
                <a:uFillTx/>
                <a:latin typeface="Arial"/>
                <a:ea typeface="Arial"/>
                <a:hlinkClick r:id="rId2"/>
              </a:rPr>
              <a:t>github.com/TomasFerranti/FundProgEAnalise</a:t>
            </a:r>
            <a:endParaRPr b="0" lang="pt-BR" sz="18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7" name="Google Shape;345;p55" descr=""/>
          <p:cNvPicPr/>
          <p:nvPr/>
        </p:nvPicPr>
        <p:blipFill>
          <a:blip r:embed="rId3"/>
          <a:stretch/>
        </p:blipFill>
        <p:spPr>
          <a:xfrm>
            <a:off x="1488240" y="2571840"/>
            <a:ext cx="405000" cy="45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350;p56"/>
          <p:cNvSpPr/>
          <p:nvPr/>
        </p:nvSpPr>
        <p:spPr>
          <a:xfrm>
            <a:off x="1336680" y="441000"/>
            <a:ext cx="68893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 u="sng">
                <a:solidFill>
                  <a:srgbClr val="595959"/>
                </a:solidFill>
                <a:uFillTx/>
                <a:latin typeface="Calibri"/>
                <a:ea typeface="Calibri"/>
              </a:rPr>
              <a:t>Linguagens de programação: a nossa caixa de ferramentas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Google Shape;351;p56"/>
          <p:cNvSpPr/>
          <p:nvPr/>
        </p:nvSpPr>
        <p:spPr>
          <a:xfrm>
            <a:off x="1336680" y="1249200"/>
            <a:ext cx="6889320" cy="21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Linguagens de programação são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conjuntos de instruções básicas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que permitem que um programador e um computador conversem para criar um algoritmo que ambos entendam e que o computador consiga executar.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As linguagens de programação são usadas para criar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sistemas de software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e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aplicativos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que resolvem problemas específicos.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Cada linguagem de programação possui uma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sintaxe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e uma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semântica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própria que deve ser respeitada na hora de criar o algoritmo para que ele seja compreendido.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0" name="Google Shape;352;p56" descr=""/>
          <p:cNvPicPr/>
          <p:nvPr/>
        </p:nvPicPr>
        <p:blipFill>
          <a:blip r:embed="rId2"/>
          <a:stretch/>
        </p:blipFill>
        <p:spPr>
          <a:xfrm>
            <a:off x="3839040" y="3373200"/>
            <a:ext cx="1465200" cy="146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357;p57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Níveis de Linguagem de Programação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Google Shape;358;p57"/>
          <p:cNvSpPr/>
          <p:nvPr/>
        </p:nvSpPr>
        <p:spPr>
          <a:xfrm>
            <a:off x="1336680" y="879480"/>
            <a:ext cx="688932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Uma linguagem de programação pode ser de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baixo nível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ou de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alto nível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Em linguagens de baixo nível: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Mais próximas da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linguagem de máquina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com instruções mais restritas;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São mais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difíceis de ler e escrever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para humanos, porque exigem que o programador conheça a arquitetura do hardware em que o programa será executado;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Mais eficientes em termos de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desempenho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mas geralmente exigem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mais tempo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e esforço para programar.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Linguagens de alto nível: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Mais próximas da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linguagem natural 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 usam estruturas de alto nível para expressar lógica e algoritmos de programação;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São mais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fáceis de ler e escrever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para humanos, porque usam palavras e frases comuns que são fáceis de entender;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Por serem mais afastadas do hardware, as linguagens de alto nível geralmente exigem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mais recursos do sistema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para serem executadas, mas são mais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fáceis e rápidas de escrever, testar e manter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363;p58"/>
          <p:cNvSpPr/>
          <p:nvPr/>
        </p:nvSpPr>
        <p:spPr>
          <a:xfrm>
            <a:off x="1336680" y="441000"/>
            <a:ext cx="63781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Exemplo: imprimir na tela “Hello World”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Assembly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4" name="Google Shape;364;p58" descr=""/>
          <p:cNvPicPr/>
          <p:nvPr/>
        </p:nvPicPr>
        <p:blipFill>
          <a:blip r:embed="rId2"/>
          <a:stretch/>
        </p:blipFill>
        <p:spPr>
          <a:xfrm>
            <a:off x="1574280" y="1348560"/>
            <a:ext cx="5995440" cy="3794760"/>
          </a:xfrm>
          <a:prstGeom prst="rect">
            <a:avLst/>
          </a:prstGeom>
          <a:ln w="0">
            <a:noFill/>
          </a:ln>
        </p:spPr>
      </p:pic>
      <p:pic>
        <p:nvPicPr>
          <p:cNvPr id="145" name="Google Shape;365;p58" descr=""/>
          <p:cNvPicPr/>
          <p:nvPr/>
        </p:nvPicPr>
        <p:blipFill>
          <a:blip r:embed="rId3"/>
          <a:stretch/>
        </p:blipFill>
        <p:spPr>
          <a:xfrm>
            <a:off x="324000" y="1946520"/>
            <a:ext cx="1249920" cy="124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370;p59"/>
          <p:cNvSpPr/>
          <p:nvPr/>
        </p:nvSpPr>
        <p:spPr>
          <a:xfrm>
            <a:off x="1336680" y="441000"/>
            <a:ext cx="63781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Exemplo: imprimir na tela “Hello World”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C++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7" name="Google Shape;371;p59" descr=""/>
          <p:cNvPicPr/>
          <p:nvPr/>
        </p:nvPicPr>
        <p:blipFill>
          <a:blip r:embed="rId2"/>
          <a:stretch/>
        </p:blipFill>
        <p:spPr>
          <a:xfrm>
            <a:off x="1788480" y="1392120"/>
            <a:ext cx="5587200" cy="235872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372;p59" descr=""/>
          <p:cNvPicPr/>
          <p:nvPr/>
        </p:nvPicPr>
        <p:blipFill>
          <a:blip r:embed="rId3"/>
          <a:stretch/>
        </p:blipFill>
        <p:spPr>
          <a:xfrm>
            <a:off x="471960" y="1929240"/>
            <a:ext cx="1143000" cy="12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377;p60"/>
          <p:cNvSpPr/>
          <p:nvPr/>
        </p:nvSpPr>
        <p:spPr>
          <a:xfrm>
            <a:off x="1336680" y="441000"/>
            <a:ext cx="63781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Exemplo: imprimir na tela “Hello World”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Python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0" name="Google Shape;378;p60" descr=""/>
          <p:cNvPicPr/>
          <p:nvPr/>
        </p:nvPicPr>
        <p:blipFill>
          <a:blip r:embed="rId2"/>
          <a:stretch/>
        </p:blipFill>
        <p:spPr>
          <a:xfrm>
            <a:off x="1499760" y="1435680"/>
            <a:ext cx="6144120" cy="2271960"/>
          </a:xfrm>
          <a:prstGeom prst="rect">
            <a:avLst/>
          </a:prstGeom>
          <a:ln w="0">
            <a:noFill/>
          </a:ln>
        </p:spPr>
      </p:pic>
      <p:pic>
        <p:nvPicPr>
          <p:cNvPr id="151" name="Google Shape;379;p60" descr=""/>
          <p:cNvPicPr/>
          <p:nvPr/>
        </p:nvPicPr>
        <p:blipFill>
          <a:blip r:embed="rId3"/>
          <a:stretch/>
        </p:blipFill>
        <p:spPr>
          <a:xfrm>
            <a:off x="392760" y="2054520"/>
            <a:ext cx="943560" cy="103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384;p61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Tipos de Linguagem de Programação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Google Shape;385;p61"/>
          <p:cNvSpPr/>
          <p:nvPr/>
        </p:nvSpPr>
        <p:spPr>
          <a:xfrm>
            <a:off x="1336680" y="879480"/>
            <a:ext cx="6889320" cy="29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Existem dois tipos de linguagem de programação: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interpretada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ou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compilada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Na linguagem interpretada: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O código fonte é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executado linha por linha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diretamente pelo computador.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Não há necessidade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de compilar em um arquivo executável.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Exemplos de linguagens interpretadas incluem Python, JavaScript e Ruby.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Na linguagem compilada: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O código fonte é transformado em um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arquivo executável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antes de ser executado pelo computador.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Isso significa que a compilação é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necessária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antes de executar o código.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Exemplos de linguagens compiladas incluem C, C++ e Java.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390;p62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Interpretada ou compilada?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155" name="Google Shape;391;p62"/>
          <p:cNvGraphicFramePr/>
          <p:nvPr/>
        </p:nvGraphicFramePr>
        <p:xfrm>
          <a:off x="380520" y="879480"/>
          <a:ext cx="8487000" cy="4444920"/>
        </p:xfrm>
        <a:graphic>
          <a:graphicData uri="http://schemas.openxmlformats.org/drawingml/2006/table">
            <a:tbl>
              <a:tblPr/>
              <a:tblGrid>
                <a:gridCol w="1071000"/>
                <a:gridCol w="3868920"/>
                <a:gridCol w="3546720"/>
              </a:tblGrid>
              <a:tr h="354960"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pt-BR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Interpretada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Compilada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2650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Vantagens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Maior portabilidade</a:t>
                      </a: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já que o código é executado em um interpretador que é geralmente disponível em várias plataformas.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Facilidade de depuração e teste</a:t>
                      </a: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já que o código é executado linha por linha e os erros são exibidos imediatamente.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Maior produtividade</a:t>
                      </a: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já que a compilação não é necessária antes da execução e o código pode ser modificado e testado rapidamente.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Maior velocidade de execução do código</a:t>
                      </a: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já que o código é otimizado durante a compilação.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Maior controle sobre a memória e recursos do sistema</a:t>
                      </a: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já que o código é pré-alocado e gerenciado pelo compilador.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Erros e testes mais precisos</a:t>
                      </a: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já que a compilação não ocorre caso qualquer elemento do código esteja funcionando diferente do planejado.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6642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Aplicações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Aplicativos de alto nível, como aplicativos web, scripts e prototipagem rápida.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Aplicativos de baixo nível, como sistemas operacionais, drivers e jogos.</a:t>
                      </a: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pt-BR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396;p63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Paradigmas de Programação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Google Shape;397;p63"/>
          <p:cNvSpPr/>
          <p:nvPr/>
        </p:nvSpPr>
        <p:spPr>
          <a:xfrm>
            <a:off x="1336680" y="879480"/>
            <a:ext cx="6889320" cy="40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Existem diferentes paradigmas de programação para as instruções básicas, como programação orientada a objetos, programação funcional, programação procedural, programação imperativa, programação lógica, entre outras.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Programação Orientada a Objetos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se baseia na criação de objetos, que são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instâncias de classes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para representar entidades e abstrações do mundo real no seu algoritmo.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Cada objeto tem suas próprias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características (atributos)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comportamentos (métodos)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e esses objetos podem interagir uns com os outros para realizar tarefas complexas.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Ela se concentra em encapsular o comportamento e os dados em objetos autônomos, fornecendo uma maneira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modular e organizada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de desenvolver algoritmos.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Exemplo: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Classe: Cliente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Atributos: Nome, idade, email, CPF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Métodos: Criar conta, fazer login, fazer compra, solicitar estorno, verificar compras, fazer logout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154;p28" descr="Padrão do plano de fundo&#10;&#10;Descrição gerada automaticamente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55;p28"/>
          <p:cNvSpPr/>
          <p:nvPr/>
        </p:nvSpPr>
        <p:spPr>
          <a:xfrm>
            <a:off x="594720" y="1721520"/>
            <a:ext cx="37879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f2f2f2"/>
                </a:solidFill>
                <a:latin typeface="Calibri"/>
                <a:ea typeface="Calibri"/>
              </a:rPr>
              <a:t>I - Algoritmos, lógica e linguagens de programação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402;p64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JavaScript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Google Shape;403;p64"/>
          <p:cNvSpPr/>
          <p:nvPr/>
        </p:nvSpPr>
        <p:spPr>
          <a:xfrm>
            <a:off x="1336680" y="879480"/>
            <a:ext cx="6889320" cy="23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JavaScript é uma das linguagens de programação mais populares atualmente, por ser responsável pela maior parte do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desenvolvimento web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Ele permite 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criação de aplicativos interativos e responsivos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do lado do cliente, além de ser usado para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desenvolvimento de servidores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por meio de Node.js.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Nível: Alto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Tipo: Interpretada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Paradigma: Multiparadigma, com foco em programação orientada a objetos e programação funcional.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0" name="Google Shape;404;p64" descr=""/>
          <p:cNvPicPr/>
          <p:nvPr/>
        </p:nvPicPr>
        <p:blipFill>
          <a:blip r:embed="rId2"/>
          <a:stretch/>
        </p:blipFill>
        <p:spPr>
          <a:xfrm>
            <a:off x="3762360" y="3219120"/>
            <a:ext cx="1619280" cy="16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409;p65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Python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Google Shape;410;p65"/>
          <p:cNvSpPr/>
          <p:nvPr/>
        </p:nvSpPr>
        <p:spPr>
          <a:xfrm>
            <a:off x="1336680" y="879480"/>
            <a:ext cx="6889320" cy="23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Python é uma linguagem de programação versátil e fácil de aprender, caraterísticas que a tornam 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mais popular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atualmente.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Ela é usada para uma ampla variedade de aplicativos empresariais, incluindo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ciência de dados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inteligência artificial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desenvolvimento web e automação de processos de negócios.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Nível: Alto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Tipo: Interpretada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Paradigma: Multiparadigma, com foco em programação orientada a objetos e programação funcional.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3" name="Google Shape;411;p65" descr=""/>
          <p:cNvPicPr/>
          <p:nvPr/>
        </p:nvPicPr>
        <p:blipFill>
          <a:blip r:embed="rId2"/>
          <a:stretch/>
        </p:blipFill>
        <p:spPr>
          <a:xfrm>
            <a:off x="3832920" y="3107160"/>
            <a:ext cx="1477440" cy="16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416;p66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Java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Google Shape;417;p66"/>
          <p:cNvSpPr/>
          <p:nvPr/>
        </p:nvSpPr>
        <p:spPr>
          <a:xfrm>
            <a:off x="1336680" y="879480"/>
            <a:ext cx="688932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Java é uma linguagem de programação robusta e escalável que é amplamente utilizada em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aplicativos empresariais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devido à sua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segurança 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desempenho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É usado para desenvolver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aplicativos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desktop, web e móveis.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Nível: Alto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Tipo: Compilada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Paradigma: Orientada a objetos.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6" name="Google Shape;418;p66" descr=""/>
          <p:cNvPicPr/>
          <p:nvPr/>
        </p:nvPicPr>
        <p:blipFill>
          <a:blip r:embed="rId2"/>
          <a:stretch/>
        </p:blipFill>
        <p:spPr>
          <a:xfrm>
            <a:off x="4137120" y="2788200"/>
            <a:ext cx="1287720" cy="235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423;p67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SQL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Google Shape;424;p67"/>
          <p:cNvSpPr/>
          <p:nvPr/>
        </p:nvSpPr>
        <p:spPr>
          <a:xfrm>
            <a:off x="1336680" y="879480"/>
            <a:ext cx="688932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SQL é uma linguagem de consulta estruturada usada para gerenciar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bancos de dados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É essencial para empresas que precisam armazenar e gerenciar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grandes quantidades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 dados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Nível: Baixo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Tipo: Interpretada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Paradigma: Declarativa.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9" name="Google Shape;425;p67" descr=""/>
          <p:cNvPicPr/>
          <p:nvPr/>
        </p:nvPicPr>
        <p:blipFill>
          <a:blip r:embed="rId2"/>
          <a:stretch/>
        </p:blipFill>
        <p:spPr>
          <a:xfrm>
            <a:off x="2737440" y="2788200"/>
            <a:ext cx="3668760" cy="171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30;p68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C#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Google Shape;431;p68"/>
          <p:cNvSpPr/>
          <p:nvPr/>
        </p:nvSpPr>
        <p:spPr>
          <a:xfrm>
            <a:off x="1336680" y="879480"/>
            <a:ext cx="688932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C# é uma linguagem de programação orientada a objetos usada principalmente no desenvolvimento de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aplicativos Windows e jogos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É amplamente utilizada também no desenvolvimento de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aplicativos empresariais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Nível: Alto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Tipo: Compilada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Paradigma: Orientada a objetos.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2" name="Google Shape;432;p68" descr=""/>
          <p:cNvPicPr/>
          <p:nvPr/>
        </p:nvPicPr>
        <p:blipFill>
          <a:blip r:embed="rId2"/>
          <a:stretch/>
        </p:blipFill>
        <p:spPr>
          <a:xfrm>
            <a:off x="3546720" y="2788200"/>
            <a:ext cx="2050200" cy="205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437;p69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Swift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Google Shape;438;p69"/>
          <p:cNvSpPr/>
          <p:nvPr/>
        </p:nvSpPr>
        <p:spPr>
          <a:xfrm>
            <a:off x="1336680" y="879480"/>
            <a:ext cx="6889320" cy="21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Swift é uma linguagem de programação da Apple usada para desenvolver aplicativos para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iOS 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macOS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É popular entre desenvolvedores de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aplicativos móveis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devido à sua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facilidade de uso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desempenho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Nível: Alto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Tipo: Compilada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Paradigma: Orientada a objetos e funcional.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5" name="Google Shape;439;p69" descr=""/>
          <p:cNvPicPr/>
          <p:nvPr/>
        </p:nvPicPr>
        <p:blipFill>
          <a:blip r:embed="rId2"/>
          <a:stretch/>
        </p:blipFill>
        <p:spPr>
          <a:xfrm>
            <a:off x="3608280" y="3003480"/>
            <a:ext cx="1834920" cy="183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444;p70"/>
          <p:cNvSpPr/>
          <p:nvPr/>
        </p:nvSpPr>
        <p:spPr>
          <a:xfrm>
            <a:off x="1336680" y="441000"/>
            <a:ext cx="6378120" cy="11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Evolução do Uso das Linguagens de Programação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7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0000" y="946800"/>
            <a:ext cx="6317280" cy="355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450;p71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Programação e Sistemas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Google Shape;451;p71"/>
          <p:cNvSpPr/>
          <p:nvPr/>
        </p:nvSpPr>
        <p:spPr>
          <a:xfrm>
            <a:off x="1336680" y="879480"/>
            <a:ext cx="6889320" cy="40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Vimos o que são os algoritmos, a lógica de programação e as linguagens de programação.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programação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consiste em construir algoritmos para resolver um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determinado problema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 Este algoritmo deve estar escrito nas instruções básicas de uma linguagem de programação. É essencial dominar a lógica de programação para atingir este objetivo.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Um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sistema 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é composto de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vários algoritmos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que podem estar escritos em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uma ou mais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linguagens de programação.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Exemplo: Um sistema automatizado de uma empresa de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venda de passagens de ônibus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pode estar estruturado da seguinte maneira: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Banco de dados em SQL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Aplicações Web para venda em JavaScript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Aplicação local de controle pela empresa em Java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Como montar estes sistemas e conduzir análises será estudado na próxima seção.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456;p72"/>
          <p:cNvSpPr/>
          <p:nvPr/>
        </p:nvSpPr>
        <p:spPr>
          <a:xfrm>
            <a:off x="1382760" y="2133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Exercício Prático 2 - Programação em Python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Google Shape;457;p72"/>
          <p:cNvSpPr/>
          <p:nvPr/>
        </p:nvSpPr>
        <p:spPr>
          <a:xfrm>
            <a:off x="1893600" y="2571840"/>
            <a:ext cx="5762160" cy="4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50" spc="-1" strike="noStrike" u="sng">
                <a:solidFill>
                  <a:schemeClr val="hlink"/>
                </a:solidFill>
                <a:uFillTx/>
                <a:latin typeface="Arial"/>
                <a:ea typeface="Arial"/>
                <a:hlinkClick r:id="rId2"/>
              </a:rPr>
              <a:t>github.com/TomasFerranti/FundProgEAnalise</a:t>
            </a:r>
            <a:endParaRPr b="0" lang="pt-BR" sz="18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2" name="Google Shape;458;p72" descr=""/>
          <p:cNvPicPr/>
          <p:nvPr/>
        </p:nvPicPr>
        <p:blipFill>
          <a:blip r:embed="rId3"/>
          <a:stretch/>
        </p:blipFill>
        <p:spPr>
          <a:xfrm>
            <a:off x="1488240" y="2571840"/>
            <a:ext cx="405000" cy="451440"/>
          </a:xfrm>
          <a:prstGeom prst="rect">
            <a:avLst/>
          </a:prstGeom>
          <a:ln w="0">
            <a:noFill/>
          </a:ln>
        </p:spPr>
      </p:pic>
      <p:pic>
        <p:nvPicPr>
          <p:cNvPr id="183" name="Google Shape;459;p72" descr=""/>
          <p:cNvPicPr/>
          <p:nvPr/>
        </p:nvPicPr>
        <p:blipFill>
          <a:blip r:embed="rId4"/>
          <a:stretch/>
        </p:blipFill>
        <p:spPr>
          <a:xfrm>
            <a:off x="2922480" y="2876400"/>
            <a:ext cx="3298320" cy="203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464;p73"/>
          <p:cNvSpPr/>
          <p:nvPr/>
        </p:nvSpPr>
        <p:spPr>
          <a:xfrm>
            <a:off x="1336680" y="441000"/>
            <a:ext cx="63781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Referências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Google Shape;465;p73"/>
          <p:cNvSpPr/>
          <p:nvPr/>
        </p:nvSpPr>
        <p:spPr>
          <a:xfrm>
            <a:off x="1336680" y="879480"/>
            <a:ext cx="6889320" cy="27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61800">
              <a:lnSpc>
                <a:spcPct val="100000"/>
              </a:lnSpc>
              <a:buClr>
                <a:srgbClr val="000000"/>
              </a:buClr>
              <a:buFont typeface="Calibri"/>
              <a:buChar char="●"/>
            </a:pPr>
            <a:r>
              <a:rPr b="0" lang="pt-BR" sz="2100" spc="-1" strike="noStrike">
                <a:solidFill>
                  <a:schemeClr val="dk1"/>
                </a:solidFill>
                <a:latin typeface="Calibri"/>
                <a:ea typeface="Calibri"/>
              </a:rPr>
              <a:t>RIBEIRO, J. A. Introdução à Programação e Algoritmos. Rio de Janeiro: LTC, 2019 (BVF).</a:t>
            </a:r>
            <a:endParaRPr b="0" lang="pt-BR" sz="2100" spc="-1" strike="noStrike">
              <a:solidFill>
                <a:srgbClr val="ffffff"/>
              </a:solidFill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000000"/>
              </a:buClr>
              <a:buFont typeface="Calibri"/>
              <a:buChar char="●"/>
            </a:pPr>
            <a:r>
              <a:rPr b="0" lang="pt-BR" sz="2100" spc="-1" strike="noStrike">
                <a:solidFill>
                  <a:schemeClr val="dk1"/>
                </a:solidFill>
                <a:latin typeface="Calibri"/>
                <a:ea typeface="Calibri"/>
              </a:rPr>
              <a:t>CORMEN, T.; LEISERSON, C.; RIVEST, R.; STEIN C. Algoritmos: Teoria e Prática, 3 ed. Elsevier, 2012.</a:t>
            </a:r>
            <a:endParaRPr b="0" lang="pt-BR" sz="2100" spc="-1" strike="noStrike">
              <a:solidFill>
                <a:srgbClr val="ffffff"/>
              </a:solidFill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000000"/>
              </a:buClr>
              <a:buFont typeface="Calibri"/>
              <a:buChar char="●"/>
            </a:pPr>
            <a:r>
              <a:rPr b="0" lang="pt-BR" sz="2100" spc="-1" strike="noStrike">
                <a:solidFill>
                  <a:schemeClr val="dk1"/>
                </a:solidFill>
                <a:latin typeface="Calibri"/>
                <a:ea typeface="Calibri"/>
              </a:rPr>
              <a:t>DASGUPTA, S.; PAPADIMITRIOU C.; VAZIRANI U. Algoritmos. McGraw-Hill, 2009.</a:t>
            </a:r>
            <a:endParaRPr b="0" lang="pt-BR" sz="2100" spc="-1" strike="noStrike">
              <a:solidFill>
                <a:srgbClr val="ffffff"/>
              </a:solidFill>
              <a:latin typeface="Arial"/>
            </a:endParaRPr>
          </a:p>
          <a:p>
            <a:pPr marL="457200" indent="-361800">
              <a:lnSpc>
                <a:spcPct val="100000"/>
              </a:lnSpc>
              <a:buClr>
                <a:srgbClr val="000000"/>
              </a:buClr>
              <a:buFont typeface="Calibri"/>
              <a:buChar char="●"/>
            </a:pPr>
            <a:r>
              <a:rPr b="0" lang="pt-BR" sz="2100" spc="-1" strike="noStrike">
                <a:solidFill>
                  <a:schemeClr val="dk1"/>
                </a:solidFill>
                <a:latin typeface="Calibri"/>
                <a:ea typeface="Calibri"/>
              </a:rPr>
              <a:t>MARTIN, R. C. Código limpo: Habilidades práticas do Agile Software. Alta Books, 3ª edição, Setembro, 2009.</a:t>
            </a:r>
            <a:endParaRPr b="0" lang="pt-BR" sz="21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60;p29"/>
          <p:cNvSpPr/>
          <p:nvPr/>
        </p:nvSpPr>
        <p:spPr>
          <a:xfrm>
            <a:off x="1336680" y="441000"/>
            <a:ext cx="230040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Sumário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Google Shape;161;p29"/>
          <p:cNvSpPr/>
          <p:nvPr/>
        </p:nvSpPr>
        <p:spPr>
          <a:xfrm>
            <a:off x="1376280" y="1064880"/>
            <a:ext cx="6889320" cy="35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682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Motivação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 marL="457200" indent="-3682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Algoritmos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 marL="457200" indent="-3682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Lógica de programação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6828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Pseudocódigo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6828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Fluxogramas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 marL="457200" indent="-3682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Linguagens de programação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6828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Baixo e alto nível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6828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Interpretada e compilada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6828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Casos de uso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  <a:p>
            <a:pPr marL="457200" indent="-3682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Python</a:t>
            </a:r>
            <a:endParaRPr b="0" lang="pt-BR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470;p74" descr="Padrão do plano de fundo&#10;&#10;Descrição gerada automaticamente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87" name="Google Shape;471;p74"/>
          <p:cNvSpPr/>
          <p:nvPr/>
        </p:nvSpPr>
        <p:spPr>
          <a:xfrm>
            <a:off x="594720" y="1856160"/>
            <a:ext cx="193680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f2f2f2"/>
                </a:solidFill>
                <a:latin typeface="Calibri"/>
                <a:ea typeface="Calibri"/>
              </a:rPr>
              <a:t>OBRIGADO(A)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Google Shape;472;p74"/>
          <p:cNvSpPr/>
          <p:nvPr/>
        </p:nvSpPr>
        <p:spPr>
          <a:xfrm>
            <a:off x="594720" y="2294640"/>
            <a:ext cx="180828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400" spc="-1" strike="noStrike">
                <a:solidFill>
                  <a:srgbClr val="f2f2f2"/>
                </a:solidFill>
                <a:latin typeface="Calibri"/>
                <a:ea typeface="Calibri"/>
              </a:rPr>
              <a:t>Tomás Ferranti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66;p30"/>
          <p:cNvSpPr/>
          <p:nvPr/>
        </p:nvSpPr>
        <p:spPr>
          <a:xfrm>
            <a:off x="1336680" y="441000"/>
            <a:ext cx="54583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 u="sng">
                <a:solidFill>
                  <a:srgbClr val="595959"/>
                </a:solidFill>
                <a:uFillTx/>
                <a:latin typeface="Calibri"/>
                <a:ea typeface="Calibri"/>
              </a:rPr>
              <a:t>Por que aprender sobre programação?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9" name="Google Shape;167;p30" descr=""/>
          <p:cNvPicPr/>
          <p:nvPr/>
        </p:nvPicPr>
        <p:blipFill>
          <a:blip r:embed="rId2"/>
          <a:stretch/>
        </p:blipFill>
        <p:spPr>
          <a:xfrm>
            <a:off x="1052640" y="879480"/>
            <a:ext cx="7038360" cy="39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72;p31"/>
          <p:cNvSpPr/>
          <p:nvPr/>
        </p:nvSpPr>
        <p:spPr>
          <a:xfrm>
            <a:off x="1336680" y="441000"/>
            <a:ext cx="54583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Por que aprender sobre programação?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Google Shape;173;p31"/>
          <p:cNvSpPr/>
          <p:nvPr/>
        </p:nvSpPr>
        <p:spPr>
          <a:xfrm>
            <a:off x="1376280" y="1064880"/>
            <a:ext cx="6889320" cy="31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Atualmente, a maioria das empresas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dependem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de sistemas informatizados para gerenciar suas operações e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tomar decisões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estratégicas.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Estes aumentam a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eficiência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e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produtividade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de um setor através de soluções personalizadas para as necessidades específicas das empresas, como a automatização de processos manuais.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Em um mundo cada vez mais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digital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e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automatizado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, o conhecimento sobre programação se torna cada vez mais valioso para os profissionais de qualquer área. Se torna um verdadeiro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diferencial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competitivo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no mercado de trabalho.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Independente de sua posição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nesse ambiente, seja utilizando estes sistemas ou os desenvolvendo, entender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e saber transmitir importantes adições ou erros agrega valor imenso à produtividade da equipe.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178;p32"/>
          <p:cNvSpPr/>
          <p:nvPr/>
        </p:nvSpPr>
        <p:spPr>
          <a:xfrm>
            <a:off x="1336680" y="441000"/>
            <a:ext cx="54583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 de aplicações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Google Shape;179;p32"/>
          <p:cNvSpPr/>
          <p:nvPr/>
        </p:nvSpPr>
        <p:spPr>
          <a:xfrm>
            <a:off x="1376280" y="1064880"/>
            <a:ext cx="6889320" cy="16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Investimento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: Algoritmos são frequentemente usados no ambiente de investimentos para analisar grandes quantidades de dados e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encontrar padrões e oportunidades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 de negócio.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Por exemplo, no mercado financeiro, são utilizados para analisar indicadores econômicos, prever tendências do mercado, identificar oportunidades de investimento e gerenciar riscos. Também são aplicados algoritmos de modelos matemáticos que ajudam a identificar os </a:t>
            </a:r>
            <a:r>
              <a:rPr b="0" lang="pt-BR" sz="140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melhores investimentos para seus clientes</a:t>
            </a: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4" name="Google Shape;180;p32" descr=""/>
          <p:cNvPicPr/>
          <p:nvPr/>
        </p:nvPicPr>
        <p:blipFill>
          <a:blip r:embed="rId2"/>
          <a:stretch/>
        </p:blipFill>
        <p:spPr>
          <a:xfrm>
            <a:off x="3043080" y="2757960"/>
            <a:ext cx="3124800" cy="20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85;p33"/>
          <p:cNvSpPr/>
          <p:nvPr/>
        </p:nvSpPr>
        <p:spPr>
          <a:xfrm>
            <a:off x="1336680" y="441000"/>
            <a:ext cx="545832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595959"/>
                </a:solidFill>
                <a:latin typeface="Calibri"/>
                <a:ea typeface="Calibri"/>
              </a:rPr>
              <a:t>Exemplo de aplicações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Google Shape;186;p33"/>
          <p:cNvSpPr/>
          <p:nvPr/>
        </p:nvSpPr>
        <p:spPr>
          <a:xfrm>
            <a:off x="1376280" y="1064880"/>
            <a:ext cx="6889320" cy="27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Publicidade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: As empresas de publicidade usam algoritmos para analisar dados de usuários e </a:t>
            </a: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segmentá-los em diferentes grupos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com base em seus interesses, comportamentos e histórico de navegação na internet. 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Esses são capazes de </a:t>
            </a: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personalizar a publicidade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para cada usuário, criando anúncios mais relevantes e aumentando as chances de conversão. Além disso, as empresas de publicidade também criam modelos de atribuição que ajudam a </a:t>
            </a:r>
            <a:r>
              <a:rPr b="0" lang="pt-BR" sz="14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medir o retorno sobre o investimento em publicidade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Esses sistemas são construídos a partir dos três pilares fundamentais da computação: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algoritmos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,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lógica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 e </a:t>
            </a:r>
            <a:r>
              <a:rPr b="1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linguagens de programação</a:t>
            </a:r>
            <a:r>
              <a:rPr b="0" lang="pt-BR" sz="1400" spc="-1" strike="noStrike">
                <a:solidFill>
                  <a:schemeClr val="dk1"/>
                </a:solidFill>
                <a:latin typeface="Calibri"/>
                <a:ea typeface="Calibri"/>
              </a:rPr>
              <a:t>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7" name="Google Shape;187;p33" descr=""/>
          <p:cNvPicPr/>
          <p:nvPr/>
        </p:nvPicPr>
        <p:blipFill>
          <a:blip r:embed="rId2"/>
          <a:stretch/>
        </p:blipFill>
        <p:spPr>
          <a:xfrm>
            <a:off x="8124480" y="2006640"/>
            <a:ext cx="1019160" cy="99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LibreOffice/7.5.2.2$Linux_X86_64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2023-05-16T18:29:33Z</dcterms:modified>
  <cp:revision>1</cp:revision>
  <dc:subject/>
  <dc:title/>
</cp:coreProperties>
</file>